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68" r:id="rId3"/>
    <p:sldId id="269" r:id="rId4"/>
    <p:sldId id="270" r:id="rId5"/>
    <p:sldId id="271" r:id="rId6"/>
    <p:sldId id="272" r:id="rId7"/>
    <p:sldId id="275" r:id="rId8"/>
    <p:sldId id="276" r:id="rId9"/>
    <p:sldId id="277" r:id="rId10"/>
    <p:sldId id="278" r:id="rId11"/>
    <p:sldId id="279" r:id="rId12"/>
    <p:sldId id="280" r:id="rId13"/>
    <p:sldId id="281" r:id="rId14"/>
    <p:sldId id="282" r:id="rId15"/>
    <p:sldId id="283" r:id="rId16"/>
    <p:sldId id="284" r:id="rId17"/>
    <p:sldId id="285" r:id="rId18"/>
    <p:sldId id="286" r:id="rId19"/>
  </p:sldIdLst>
  <p:sldSz cx="9144000" cy="5143500" type="screen16x9"/>
  <p:notesSz cx="7010400" cy="9296400"/>
  <p:embeddedFontLst>
    <p:embeddedFont>
      <p:font typeface="Trebuchet MS" panose="020B0603020202020204" pitchFamily="34" charset="0"/>
      <p:regular r:id="rId21"/>
      <p:bold r:id="rId22"/>
      <p:italic r:id="rId23"/>
      <p:boldItalic r:id="rId24"/>
    </p:embeddedFon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Wingdings 3" panose="05040102010807070707" pitchFamily="18" charset="2"/>
      <p:regular r:id="rId33"/>
    </p:embeddedFont>
    <p:embeddedFont>
      <p:font typeface="Arial Black" panose="020B0A04020102020204" pitchFamily="34" charset="0"/>
      <p:bold r:id="rId34"/>
    </p:embeddedFont>
    <p:embeddedFont>
      <p:font typeface="Arial Unicode MS" panose="020B0604020202020204" pitchFamily="34" charset="-128"/>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4339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4967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4582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08008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584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566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6579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808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7998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61131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6535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1028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8492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416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0759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7163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6078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3821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2074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91500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70648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24012140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001555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93571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37451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467359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7621586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283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70296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85047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35059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557131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82375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7459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30343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836225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8/25/2020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5798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www.hcfalcons.org/"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500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303800" y="598575"/>
            <a:ext cx="7030500" cy="581832"/>
          </a:xfrm>
        </p:spPr>
        <p:txBody>
          <a:bodyPr/>
          <a:lstStyle/>
          <a:p>
            <a:pPr algn="ctr"/>
            <a:r>
              <a:rPr lang="en-US" sz="3200" dirty="0" smtClean="0">
                <a:latin typeface="Arial Black" panose="020B0A04020102020204" pitchFamily="34" charset="0"/>
              </a:rPr>
              <a:t>Hitchcock County Schools</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1303800" y="1288473"/>
            <a:ext cx="7030500" cy="3736373"/>
          </a:xfrm>
        </p:spPr>
        <p:txBody>
          <a:bodyPr/>
          <a:lstStyle/>
          <a:p>
            <a:pPr marL="146050" indent="0" algn="ctr">
              <a:buNone/>
            </a:pPr>
            <a:r>
              <a:rPr lang="en-US" sz="4800" dirty="0" smtClean="0">
                <a:latin typeface="Times New Roman" panose="02020603050405020304" pitchFamily="18" charset="0"/>
                <a:cs typeface="Times New Roman" panose="02020603050405020304" pitchFamily="18" charset="0"/>
              </a:rPr>
              <a:t>Title IX Team Training</a:t>
            </a:r>
          </a:p>
          <a:p>
            <a:pPr marL="146050" indent="0" algn="ctr">
              <a:buNone/>
            </a:pPr>
            <a:r>
              <a:rPr lang="en-US" sz="4800" dirty="0" smtClean="0">
                <a:latin typeface="Times New Roman" panose="02020603050405020304" pitchFamily="18" charset="0"/>
                <a:cs typeface="Times New Roman" panose="02020603050405020304" pitchFamily="18" charset="0"/>
              </a:rPr>
              <a:t>2020-2021</a:t>
            </a:r>
          </a:p>
          <a:p>
            <a:pPr marL="146050" indent="0" algn="ctr">
              <a:buNone/>
            </a:pPr>
            <a:endParaRPr lang="en-US"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The Role of the Investigator</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357446" y="1072342"/>
            <a:ext cx="8487295" cy="3873731"/>
          </a:xfrm>
        </p:spPr>
        <p:txBody>
          <a:bodyPr/>
          <a:lstStyle/>
          <a:p>
            <a:endParaRPr lang="en-US" dirty="0"/>
          </a:p>
          <a:p>
            <a:pPr>
              <a:buFont typeface="Arial" panose="020B0604020202020204" pitchFamily="34" charset="0"/>
              <a:buChar char="•"/>
            </a:pPr>
            <a:r>
              <a:rPr lang="en-US" sz="1200" dirty="0" smtClean="0">
                <a:latin typeface="Arial Narrow" panose="020B0606020202030204" pitchFamily="34" charset="0"/>
              </a:rPr>
              <a:t>The </a:t>
            </a:r>
            <a:r>
              <a:rPr lang="en-US" sz="1200" dirty="0">
                <a:latin typeface="Arial Narrow" panose="020B0606020202030204" pitchFamily="34" charset="0"/>
              </a:rPr>
              <a:t>investigator shall promptly begin an investigation into </a:t>
            </a:r>
            <a:r>
              <a:rPr lang="en-US" sz="1200" dirty="0" smtClean="0">
                <a:latin typeface="Arial Narrow" panose="020B0606020202030204" pitchFamily="34" charset="0"/>
              </a:rPr>
              <a:t>allegations</a:t>
            </a:r>
          </a:p>
          <a:p>
            <a:pPr marL="146050" indent="0">
              <a:buNone/>
            </a:pPr>
            <a:endParaRPr lang="en-US" sz="1200" dirty="0" smtClean="0">
              <a:latin typeface="Arial Narrow" panose="020B0606020202030204" pitchFamily="34" charset="0"/>
            </a:endParaRPr>
          </a:p>
          <a:p>
            <a:pPr>
              <a:buFont typeface="Arial" panose="020B0604020202020204" pitchFamily="34" charset="0"/>
              <a:buChar char="•"/>
            </a:pPr>
            <a:r>
              <a:rPr lang="en-US" sz="1200" dirty="0" smtClean="0">
                <a:latin typeface="Arial Narrow" panose="020B0606020202030204" pitchFamily="34" charset="0"/>
              </a:rPr>
              <a:t>The </a:t>
            </a:r>
            <a:r>
              <a:rPr lang="en-US" sz="1200" dirty="0">
                <a:latin typeface="Arial Narrow" panose="020B0606020202030204" pitchFamily="34" charset="0"/>
              </a:rPr>
              <a:t>investigator must provide an equal opportunity for the parties to present witnesses, including fact and expert witnesses, and </a:t>
            </a:r>
            <a:r>
              <a:rPr lang="en-US" sz="1200" dirty="0" smtClean="0">
                <a:latin typeface="Arial Narrow" panose="020B0606020202030204" pitchFamily="34" charset="0"/>
              </a:rPr>
              <a:t>other</a:t>
            </a:r>
          </a:p>
          <a:p>
            <a:pPr marL="146050" indent="0">
              <a:buNone/>
            </a:pPr>
            <a:r>
              <a:rPr lang="en-US" sz="1200" dirty="0" smtClean="0">
                <a:latin typeface="Arial Narrow" panose="020B0606020202030204" pitchFamily="34" charset="0"/>
              </a:rPr>
              <a:t>		inculpatory </a:t>
            </a:r>
            <a:r>
              <a:rPr lang="en-US" sz="1200" dirty="0">
                <a:latin typeface="Arial Narrow" panose="020B0606020202030204" pitchFamily="34" charset="0"/>
              </a:rPr>
              <a:t>and exculpatory </a:t>
            </a:r>
            <a:r>
              <a:rPr lang="en-US" sz="1200" dirty="0" smtClean="0">
                <a:latin typeface="Arial Narrow" panose="020B0606020202030204" pitchFamily="34" charset="0"/>
              </a:rPr>
              <a:t>evidence.</a:t>
            </a:r>
          </a:p>
          <a:p>
            <a:pPr marL="146050" indent="0">
              <a:buNone/>
            </a:pPr>
            <a:endParaRPr lang="en-US" sz="1200" dirty="0">
              <a:latin typeface="Arial Narrow" panose="020B0606020202030204" pitchFamily="34" charset="0"/>
            </a:endParaRPr>
          </a:p>
          <a:p>
            <a:pPr>
              <a:buFont typeface="Arial" panose="020B0604020202020204" pitchFamily="34" charset="0"/>
              <a:buChar char="•"/>
            </a:pPr>
            <a:r>
              <a:rPr lang="en-US" sz="1200" dirty="0" smtClean="0">
                <a:latin typeface="Arial Narrow" panose="020B0606020202030204" pitchFamily="34" charset="0"/>
              </a:rPr>
              <a:t>The </a:t>
            </a:r>
            <a:r>
              <a:rPr lang="en-US" sz="1200" dirty="0">
                <a:latin typeface="Arial Narrow" panose="020B0606020202030204" pitchFamily="34" charset="0"/>
              </a:rPr>
              <a:t>investigator shall not restrict the ability of either party to discuss the allegations under investigation or to gather and present relevant </a:t>
            </a:r>
            <a:r>
              <a:rPr lang="en-US" sz="1200" dirty="0" smtClean="0">
                <a:latin typeface="Arial Narrow" panose="020B0606020202030204" pitchFamily="34" charset="0"/>
              </a:rPr>
              <a:t>evidence.</a:t>
            </a:r>
          </a:p>
          <a:p>
            <a:pPr marL="146050" indent="0">
              <a:buNone/>
            </a:pPr>
            <a:endParaRPr lang="en-US" sz="1200" dirty="0" smtClean="0">
              <a:latin typeface="Arial Narrow" panose="020B0606020202030204" pitchFamily="34" charset="0"/>
            </a:endParaRPr>
          </a:p>
          <a:p>
            <a:pPr>
              <a:buFont typeface="Arial" panose="020B0604020202020204" pitchFamily="34" charset="0"/>
              <a:buChar char="•"/>
            </a:pPr>
            <a:r>
              <a:rPr lang="en-US" sz="1200" dirty="0">
                <a:latin typeface="Arial Narrow" panose="020B0606020202030204" pitchFamily="34" charset="0"/>
              </a:rPr>
              <a:t>T</a:t>
            </a:r>
            <a:r>
              <a:rPr lang="en-US" sz="1200" dirty="0" smtClean="0">
                <a:latin typeface="Arial Narrow" panose="020B0606020202030204" pitchFamily="34" charset="0"/>
              </a:rPr>
              <a:t>he </a:t>
            </a:r>
            <a:r>
              <a:rPr lang="en-US" sz="1200" dirty="0">
                <a:latin typeface="Arial Narrow" panose="020B0606020202030204" pitchFamily="34" charset="0"/>
              </a:rPr>
              <a:t>investigator shall provide the parties with the same opportunities to have others present during any grievance proceeding, including the opportunity to be accompanied to any related meeting or proceeding by the advisor of their choice</a:t>
            </a:r>
            <a:r>
              <a:rPr lang="en-US" sz="1200" dirty="0" smtClean="0">
                <a:latin typeface="Arial Narrow" panose="020B0606020202030204" pitchFamily="34" charset="0"/>
              </a:rPr>
              <a:t>.</a:t>
            </a:r>
          </a:p>
          <a:p>
            <a:pPr>
              <a:buFont typeface="Arial" panose="020B0604020202020204" pitchFamily="34" charset="0"/>
              <a:buChar char="•"/>
            </a:pPr>
            <a:endParaRPr lang="en-US" sz="1200" dirty="0" smtClean="0">
              <a:latin typeface="Arial Narrow" panose="020B0606020202030204" pitchFamily="34" charset="0"/>
            </a:endParaRPr>
          </a:p>
          <a:p>
            <a:pPr>
              <a:buFont typeface="Arial" panose="020B0604020202020204" pitchFamily="34" charset="0"/>
              <a:buChar char="•"/>
            </a:pPr>
            <a:r>
              <a:rPr lang="en-US" sz="1200" dirty="0" smtClean="0">
                <a:latin typeface="Arial Narrow" panose="020B0606020202030204" pitchFamily="34" charset="0"/>
              </a:rPr>
              <a:t>Investigator </a:t>
            </a:r>
            <a:r>
              <a:rPr lang="en-US" sz="1200" dirty="0">
                <a:latin typeface="Arial Narrow" panose="020B0606020202030204" pitchFamily="34" charset="0"/>
              </a:rPr>
              <a:t>may establish restrictions on how an advisor participates (but those restrictions must apply equally to both parties’ advisors)</a:t>
            </a:r>
          </a:p>
          <a:p>
            <a:pPr marL="146050" indent="0">
              <a:buNone/>
            </a:pPr>
            <a:endParaRPr lang="en-US" sz="1200" dirty="0">
              <a:latin typeface="Arial Narrow" panose="020B0606020202030204" pitchFamily="34" charset="0"/>
            </a:endParaRPr>
          </a:p>
          <a:p>
            <a:pPr marL="146050" indent="0">
              <a:buNone/>
            </a:pPr>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44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INVESTIGATIVE PROCEDURES</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pPr marL="146050" indent="0">
              <a:buNone/>
            </a:pPr>
            <a:endParaRPr lang="en-US" sz="1200" dirty="0">
              <a:latin typeface="Arial Narrow" panose="020B0606020202030204" pitchFamily="34" charset="0"/>
            </a:endParaRPr>
          </a:p>
          <a:p>
            <a:endParaRPr lang="en-US" sz="1200" dirty="0"/>
          </a:p>
          <a:p>
            <a:pPr>
              <a:buFont typeface="Wingdings" panose="05000000000000000000" pitchFamily="2" charset="2"/>
              <a:buChar char="v"/>
            </a:pPr>
            <a:r>
              <a:rPr lang="en-US" sz="1200" dirty="0">
                <a:latin typeface="Arial Narrow" panose="020B0606020202030204" pitchFamily="34" charset="0"/>
              </a:rPr>
              <a:t>The following are some important items to remember when interviewing potential witnesses</a:t>
            </a:r>
            <a:r>
              <a:rPr lang="en-US" sz="1200" dirty="0" smtClean="0">
                <a:latin typeface="Arial Narrow" panose="020B0606020202030204" pitchFamily="34" charset="0"/>
              </a:rPr>
              <a:t>:</a:t>
            </a:r>
          </a:p>
          <a:p>
            <a:pPr marL="146050" indent="0">
              <a:buNone/>
            </a:pPr>
            <a:endParaRPr lang="en-US" sz="1200" dirty="0">
              <a:latin typeface="Arial Narrow" panose="020B0606020202030204" pitchFamily="34" charset="0"/>
            </a:endParaRPr>
          </a:p>
          <a:p>
            <a:pPr>
              <a:lnSpc>
                <a:spcPct val="150000"/>
              </a:lnSpc>
            </a:pPr>
            <a:r>
              <a:rPr lang="en-US" sz="1200" dirty="0">
                <a:latin typeface="Arial Narrow" panose="020B0606020202030204" pitchFamily="34" charset="0"/>
              </a:rPr>
              <a:t>–Take Notes</a:t>
            </a:r>
          </a:p>
          <a:p>
            <a:pPr>
              <a:lnSpc>
                <a:spcPct val="150000"/>
              </a:lnSpc>
            </a:pPr>
            <a:r>
              <a:rPr lang="en-US" sz="1200" dirty="0">
                <a:latin typeface="Arial Narrow" panose="020B0606020202030204" pitchFamily="34" charset="0"/>
              </a:rPr>
              <a:t>–If possible, have someone else present who can also take notes</a:t>
            </a:r>
          </a:p>
          <a:p>
            <a:pPr>
              <a:lnSpc>
                <a:spcPct val="150000"/>
              </a:lnSpc>
            </a:pPr>
            <a:r>
              <a:rPr lang="en-US" sz="1200" dirty="0">
                <a:latin typeface="Arial Narrow" panose="020B0606020202030204" pitchFamily="34" charset="0"/>
              </a:rPr>
              <a:t>–This person can also serve as a witness if the interviewee later recants.</a:t>
            </a:r>
          </a:p>
          <a:p>
            <a:pPr>
              <a:lnSpc>
                <a:spcPct val="150000"/>
              </a:lnSpc>
            </a:pPr>
            <a:r>
              <a:rPr lang="en-US" sz="1200" dirty="0">
                <a:latin typeface="Arial Narrow" panose="020B0606020202030204" pitchFamily="34" charset="0"/>
              </a:rPr>
              <a:t>–Ask the witness not to talk with other witnesses, the respondent or the complainant</a:t>
            </a:r>
          </a:p>
          <a:p>
            <a:pPr>
              <a:lnSpc>
                <a:spcPct val="150000"/>
              </a:lnSpc>
            </a:pPr>
            <a:r>
              <a:rPr lang="en-US" sz="1200" dirty="0">
                <a:latin typeface="Arial Narrow" panose="020B0606020202030204" pitchFamily="34" charset="0"/>
              </a:rPr>
              <a:t>–Find out if the witness is also a potential complainant.</a:t>
            </a:r>
          </a:p>
          <a:p>
            <a:pPr>
              <a:lnSpc>
                <a:spcPct val="150000"/>
              </a:lnSpc>
            </a:pPr>
            <a:r>
              <a:rPr lang="en-US" sz="1200" dirty="0">
                <a:latin typeface="Arial Narrow" panose="020B0606020202030204" pitchFamily="34" charset="0"/>
              </a:rPr>
              <a:t>–If witnesses are going to guess or give an opinion, make sure they tell you it is guess/opinion.</a:t>
            </a:r>
          </a:p>
          <a:p>
            <a:pPr>
              <a:lnSpc>
                <a:spcPct val="150000"/>
              </a:lnSpc>
            </a:pPr>
            <a:r>
              <a:rPr lang="en-US" sz="1200" dirty="0">
                <a:latin typeface="Arial Narrow" panose="020B0606020202030204" pitchFamily="34" charset="0"/>
              </a:rPr>
              <a:t>–Does the witness know other witnesses?</a:t>
            </a:r>
          </a:p>
          <a:p>
            <a:pPr>
              <a:lnSpc>
                <a:spcPct val="150000"/>
              </a:lnSpc>
            </a:pPr>
            <a:r>
              <a:rPr lang="en-US" sz="1200" dirty="0">
                <a:latin typeface="Arial Narrow" panose="020B0606020202030204" pitchFamily="34" charset="0"/>
              </a:rPr>
              <a:t>–Does the witness know of other incidents?</a:t>
            </a:r>
          </a:p>
          <a:p>
            <a:pPr>
              <a:lnSpc>
                <a:spcPct val="150000"/>
              </a:lnSpc>
            </a:pPr>
            <a:r>
              <a:rPr lang="en-US" sz="1200" dirty="0">
                <a:latin typeface="Arial Narrow" panose="020B0606020202030204" pitchFamily="34" charset="0"/>
              </a:rPr>
              <a:t>–What does the witness know about the complainant –other incidents/information?</a:t>
            </a:r>
          </a:p>
          <a:p>
            <a:pPr>
              <a:lnSpc>
                <a:spcPct val="150000"/>
              </a:lnSpc>
            </a:pPr>
            <a:r>
              <a:rPr lang="en-US" sz="1200" dirty="0">
                <a:latin typeface="Arial Narrow" panose="020B0606020202030204" pitchFamily="34" charset="0"/>
              </a:rPr>
              <a:t>–Advise the witness to come to you if anyone threatens him/her</a:t>
            </a:r>
          </a:p>
          <a:p>
            <a:pPr>
              <a:lnSpc>
                <a:spcPct val="150000"/>
              </a:lnSpc>
            </a:pPr>
            <a:r>
              <a:rPr lang="en-US" sz="1200" dirty="0">
                <a:latin typeface="Arial Narrow" panose="020B0606020202030204" pitchFamily="34" charset="0"/>
              </a:rPr>
              <a:t>–Advise the witness to contact you if he/she thinks if anything else</a:t>
            </a:r>
          </a:p>
          <a:p>
            <a:pPr>
              <a:lnSpc>
                <a:spcPct val="150000"/>
              </a:lnSpc>
            </a:pPr>
            <a:r>
              <a:rPr lang="en-US" sz="1200" dirty="0">
                <a:latin typeface="Arial Narrow" panose="020B0606020202030204" pitchFamily="34" charset="0"/>
              </a:rPr>
              <a:t>–Is there any documentary evidence?</a:t>
            </a:r>
          </a:p>
          <a:p>
            <a:pPr marL="146050" indent="0">
              <a:buNone/>
            </a:pPr>
            <a:endParaRPr lang="en-US" sz="1200" dirty="0">
              <a:latin typeface="Arial Narrow" panose="020B0606020202030204" pitchFamily="34" charset="0"/>
            </a:endParaRPr>
          </a:p>
          <a:p>
            <a:pPr marL="146050" indent="0">
              <a:buNone/>
            </a:pPr>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4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INVESTIGATIVE PROCEDURES</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pPr marL="146050" indent="0">
              <a:buNone/>
            </a:pPr>
            <a:endParaRPr lang="en-US" sz="1200" dirty="0">
              <a:latin typeface="Arial Narrow" panose="020B0606020202030204" pitchFamily="34" charset="0"/>
            </a:endParaRPr>
          </a:p>
          <a:p>
            <a:pPr marL="146050" indent="0">
              <a:buNone/>
            </a:pPr>
            <a:endParaRPr lang="en-US" sz="1200" dirty="0"/>
          </a:p>
          <a:p>
            <a:pPr>
              <a:buFont typeface="Wingdings" panose="05000000000000000000" pitchFamily="2" charset="2"/>
              <a:buChar char="v"/>
            </a:pPr>
            <a:r>
              <a:rPr lang="en-US" sz="1200" dirty="0"/>
              <a:t>Examples of questions to ask</a:t>
            </a:r>
            <a:r>
              <a:rPr lang="en-US" sz="1200" dirty="0" smtClean="0"/>
              <a:t>:</a:t>
            </a:r>
          </a:p>
          <a:p>
            <a:pPr marL="146050" indent="0">
              <a:buNone/>
            </a:pPr>
            <a:endParaRPr lang="en-US" sz="1200" dirty="0"/>
          </a:p>
          <a:p>
            <a:pPr marL="146050" indent="0">
              <a:buNone/>
            </a:pPr>
            <a:r>
              <a:rPr lang="en-US" sz="1200" dirty="0" smtClean="0"/>
              <a:t>	–“</a:t>
            </a:r>
            <a:r>
              <a:rPr lang="en-US" sz="1200" dirty="0"/>
              <a:t>What happened then,” “then what happened,” “what happened next</a:t>
            </a:r>
            <a:r>
              <a:rPr lang="en-US" sz="1200" dirty="0" smtClean="0"/>
              <a:t>”</a:t>
            </a:r>
          </a:p>
          <a:p>
            <a:pPr marL="146050" indent="0">
              <a:buNone/>
            </a:pPr>
            <a:endParaRPr lang="en-US" sz="1200" dirty="0"/>
          </a:p>
          <a:p>
            <a:pPr marL="146050" indent="0">
              <a:buNone/>
            </a:pPr>
            <a:r>
              <a:rPr lang="en-US" sz="1200" dirty="0" smtClean="0"/>
              <a:t>	–</a:t>
            </a:r>
            <a:r>
              <a:rPr lang="en-US" sz="1200" dirty="0"/>
              <a:t>Make sure the questions you ask are not leading questions</a:t>
            </a:r>
            <a:r>
              <a:rPr lang="en-US" sz="1200" dirty="0" smtClean="0"/>
              <a:t>.</a:t>
            </a:r>
          </a:p>
          <a:p>
            <a:pPr marL="146050" indent="0">
              <a:buNone/>
            </a:pPr>
            <a:endParaRPr lang="en-US" sz="1200" dirty="0"/>
          </a:p>
          <a:p>
            <a:pPr marL="146050" indent="0">
              <a:buNone/>
            </a:pPr>
            <a:r>
              <a:rPr lang="en-US" sz="1200" dirty="0" smtClean="0"/>
              <a:t>	–“</a:t>
            </a:r>
            <a:r>
              <a:rPr lang="en-US" sz="1200" dirty="0"/>
              <a:t>Anything else . . . Anything else . . </a:t>
            </a:r>
            <a:r>
              <a:rPr lang="en-US" sz="1200" dirty="0" smtClean="0"/>
              <a:t>.?</a:t>
            </a:r>
          </a:p>
          <a:p>
            <a:pPr marL="146050" indent="0">
              <a:buNone/>
            </a:pPr>
            <a:endParaRPr lang="en-US" sz="1200" dirty="0"/>
          </a:p>
          <a:p>
            <a:pPr marL="146050" indent="0">
              <a:buNone/>
            </a:pPr>
            <a:r>
              <a:rPr lang="en-US" sz="1200" dirty="0" smtClean="0"/>
              <a:t>	–</a:t>
            </a:r>
            <a:r>
              <a:rPr lang="en-US" sz="1200" dirty="0"/>
              <a:t>Keep linking pronouns to actual proper names-“when you say ‘she’, who do you mean?”</a:t>
            </a:r>
          </a:p>
          <a:p>
            <a:pPr marL="146050" indent="0">
              <a:buNone/>
            </a:pPr>
            <a:endParaRPr lang="en-US" sz="1200" dirty="0">
              <a:latin typeface="Arial Narrow" panose="020B0606020202030204" pitchFamily="34" charset="0"/>
            </a:endParaRPr>
          </a:p>
          <a:p>
            <a:pPr marL="146050" indent="0">
              <a:buNone/>
            </a:pPr>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86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INVESTIGATIVE PROCEDURES</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pPr marL="146050" indent="0">
              <a:buNone/>
            </a:pPr>
            <a:endParaRPr lang="en-US" sz="1200" dirty="0">
              <a:latin typeface="Arial Narrow" panose="020B0606020202030204" pitchFamily="34" charset="0"/>
            </a:endParaRPr>
          </a:p>
          <a:p>
            <a:pPr marL="146050" indent="0">
              <a:buNone/>
            </a:pPr>
            <a:endParaRPr lang="en-US" sz="1200" dirty="0"/>
          </a:p>
          <a:p>
            <a:endParaRPr lang="en-US" dirty="0"/>
          </a:p>
          <a:p>
            <a:pPr>
              <a:buFont typeface="Arial" panose="020B0604020202020204" pitchFamily="34" charset="0"/>
              <a:buChar char="•"/>
            </a:pP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Up until the conclusion of the investigation, the parties shall have an equal opportunity to inspect and review any evidence obtained in the investigation that is directly related to the allegations raised in the formal compliant</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panose="020B0604020202020204" pitchFamily="34" charset="0"/>
              <a:buChar char="•"/>
            </a:pP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•This includes evidence upon which the Investigator does not intend to rely in reaching a determination regarding responsibility and inculpatory or exculpatory evidence obtained from any </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source</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panose="020B0604020202020204" pitchFamily="34" charset="0"/>
              <a:buChar char="•"/>
            </a:pP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•Evidence is relevant if:</a:t>
            </a:r>
          </a:p>
          <a:p>
            <a:pPr marL="146050" indent="0">
              <a:buNone/>
            </a:pP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it has a tendency to make a fact more or less probable than it would be without the evidence; </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and</a:t>
            </a:r>
          </a:p>
          <a:p>
            <a:pPr marL="146050" indent="0">
              <a:buNone/>
            </a:pP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46050" indent="0">
              <a:buNone/>
            </a:pP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fact is of consequence in determining the action.</a:t>
            </a:r>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27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INVESTIGATIVE PROCEDURES</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pPr marL="146050" indent="0">
              <a:buNone/>
            </a:pPr>
            <a:endParaRPr lang="en-US" sz="1200" dirty="0">
              <a:latin typeface="Arial Narrow" panose="020B0606020202030204" pitchFamily="34" charset="0"/>
            </a:endParaRPr>
          </a:p>
          <a:p>
            <a:pPr marL="146050" indent="0">
              <a:buNone/>
            </a:pP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During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investigation the District retains the right to place a non-student employee respondent on administrative leave during the investigation</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146050" indent="0">
              <a:buNone/>
            </a:pP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district also retains the right to remove a student from the District’s educational program prior to the conclusion of the investigation. BUT, in the event of a removal, the respondent shall have the opportunity to challenge the decision for removal</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•PRIOR to the conclusion of the investigation, the investigator shall send each party and the party’s advisor, if any, the evidence that is subject to inspection and review in </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an electronic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format or hard copy</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•THEN, the parties shall have at least 10 days to submit a written response, which the Investigator must </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consider</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•THEN, the investigator will complete the investigative report and send to the parties, their advisors, if any, and the decision-maker.</a:t>
            </a:r>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26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The Role of the Decision Maker</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pPr marL="146050" indent="0">
              <a:buNone/>
            </a:pPr>
            <a:endParaRPr lang="en-US" sz="1200" dirty="0">
              <a:latin typeface="Arial Narrow" panose="020B0606020202030204" pitchFamily="34" charset="0"/>
            </a:endParaRPr>
          </a:p>
          <a:p>
            <a:endParaRPr lang="en-US" dirty="0"/>
          </a:p>
          <a:p>
            <a:pPr>
              <a:buFont typeface="Wingdings" panose="05000000000000000000" pitchFamily="2" charset="2"/>
              <a:buChar char="Ø"/>
            </a:pPr>
            <a:r>
              <a:rPr lang="en-US" dirty="0"/>
              <a:t>The decision maker shall consider all relevant evidence, including the inculpatory and exculpatory evidence</a:t>
            </a:r>
            <a:r>
              <a:rPr lang="en-US" dirty="0" smtClean="0"/>
              <a: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Prior </a:t>
            </a:r>
            <a:r>
              <a:rPr lang="en-US" dirty="0"/>
              <a:t>to coming to a determination-the decision maker shall provide 10 days for each party to submit written relevant questions. </a:t>
            </a:r>
            <a:r>
              <a:rPr lang="en-US" dirty="0" smtClean="0"/>
              <a:t>The decision </a:t>
            </a:r>
            <a:r>
              <a:rPr lang="en-US" dirty="0"/>
              <a:t>maker provides answers</a:t>
            </a:r>
            <a:r>
              <a:rPr lang="en-US" dirty="0" smtClean="0"/>
              <a:t>.</a:t>
            </a:r>
          </a:p>
          <a:p>
            <a:pPr marL="146050" indent="0">
              <a:buNone/>
            </a:pPr>
            <a:endParaRPr lang="en-US" dirty="0"/>
          </a:p>
          <a:p>
            <a:pPr>
              <a:buFont typeface="Wingdings" panose="05000000000000000000" pitchFamily="2" charset="2"/>
              <a:buChar char="Ø"/>
            </a:pPr>
            <a:r>
              <a:rPr lang="en-US" dirty="0" smtClean="0"/>
              <a:t>The </a:t>
            </a:r>
            <a:r>
              <a:rPr lang="en-US" dirty="0"/>
              <a:t>decision maker shall not consider the credibility of the evidence solely based on a person’s status as the complainant, respondent, or witness.</a:t>
            </a:r>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76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The Role of the Decision Maker</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endParaRPr lang="en-US" sz="1200" dirty="0"/>
          </a:p>
          <a:p>
            <a:pPr>
              <a:buFont typeface="Wingdings" panose="05000000000000000000" pitchFamily="2" charset="2"/>
              <a:buChar char="Ø"/>
            </a:pPr>
            <a:r>
              <a:rPr lang="en-US" sz="1200" dirty="0"/>
              <a:t>The decision maker will send the written determination to both parties simultaneously, along with the appeal procedures</a:t>
            </a:r>
            <a:r>
              <a:rPr lang="en-US" sz="1200" dirty="0" smtClean="0"/>
              <a:t>.</a:t>
            </a:r>
          </a:p>
          <a:p>
            <a:pPr>
              <a:buFont typeface="Wingdings" panose="05000000000000000000" pitchFamily="2" charset="2"/>
              <a:buChar char="Ø"/>
            </a:pPr>
            <a:endParaRPr lang="en-US" sz="1200" dirty="0"/>
          </a:p>
          <a:p>
            <a:pPr>
              <a:buFont typeface="Wingdings" panose="05000000000000000000" pitchFamily="2" charset="2"/>
              <a:buChar char="Ø"/>
            </a:pPr>
            <a:r>
              <a:rPr lang="en-US" sz="1200" dirty="0" smtClean="0"/>
              <a:t>The </a:t>
            </a:r>
            <a:r>
              <a:rPr lang="en-US" sz="1200" dirty="0"/>
              <a:t>decision maker’s report must include the following items</a:t>
            </a:r>
            <a:r>
              <a:rPr lang="en-US" sz="1200" dirty="0" smtClean="0"/>
              <a:t>:</a:t>
            </a:r>
            <a:endParaRPr lang="en-US" sz="1200" dirty="0"/>
          </a:p>
          <a:p>
            <a:pPr marL="603250" lvl="1" indent="0">
              <a:buNone/>
            </a:pPr>
            <a:r>
              <a:rPr lang="en-US" sz="1050" dirty="0">
                <a:latin typeface="Calibri" panose="020F0502020204030204" pitchFamily="34" charset="0"/>
                <a:cs typeface="Calibri" panose="020F0502020204030204" pitchFamily="34" charset="0"/>
              </a:rPr>
              <a:t>–The </a:t>
            </a:r>
            <a:r>
              <a:rPr lang="en-US" sz="1050" dirty="0" smtClean="0">
                <a:latin typeface="Calibri" panose="020F0502020204030204" pitchFamily="34" charset="0"/>
                <a:cs typeface="Calibri" panose="020F0502020204030204" pitchFamily="34" charset="0"/>
              </a:rPr>
              <a:t>portion </a:t>
            </a:r>
            <a:r>
              <a:rPr lang="en-US" sz="1050" dirty="0">
                <a:latin typeface="Calibri" panose="020F0502020204030204" pitchFamily="34" charset="0"/>
                <a:cs typeface="Calibri" panose="020F0502020204030204" pitchFamily="34" charset="0"/>
              </a:rPr>
              <a:t>of the school’s policies that was violated</a:t>
            </a:r>
          </a:p>
          <a:p>
            <a:pPr marL="603250" lvl="1" indent="0">
              <a:buNone/>
            </a:pPr>
            <a:r>
              <a:rPr lang="en-US" sz="1050" dirty="0">
                <a:latin typeface="Calibri" panose="020F0502020204030204" pitchFamily="34" charset="0"/>
                <a:cs typeface="Calibri" panose="020F0502020204030204" pitchFamily="34" charset="0"/>
              </a:rPr>
              <a:t>–A description of the procedural steps that were taken by the school on the way to getting to the decision</a:t>
            </a:r>
          </a:p>
          <a:p>
            <a:pPr marL="603250" lvl="1" indent="0">
              <a:buNone/>
            </a:pPr>
            <a:r>
              <a:rPr lang="en-US" sz="1050" dirty="0">
                <a:latin typeface="Calibri" panose="020F0502020204030204" pitchFamily="34" charset="0"/>
                <a:cs typeface="Calibri" panose="020F0502020204030204" pitchFamily="34" charset="0"/>
              </a:rPr>
              <a:t>–A findings of fact section</a:t>
            </a:r>
          </a:p>
          <a:p>
            <a:pPr marL="603250" lvl="1" indent="0">
              <a:buNone/>
            </a:pPr>
            <a:r>
              <a:rPr lang="en-US" sz="1050" dirty="0">
                <a:latin typeface="Calibri" panose="020F0502020204030204" pitchFamily="34" charset="0"/>
                <a:cs typeface="Calibri" panose="020F0502020204030204" pitchFamily="34" charset="0"/>
              </a:rPr>
              <a:t>–A section that draws conclusions after applying the facts to the portion of the school’s policy that applies</a:t>
            </a:r>
          </a:p>
          <a:p>
            <a:pPr marL="603250" lvl="1" indent="0">
              <a:buNone/>
            </a:pPr>
            <a:r>
              <a:rPr lang="en-US" sz="1050" dirty="0">
                <a:latin typeface="Calibri" panose="020F0502020204030204" pitchFamily="34" charset="0"/>
                <a:cs typeface="Calibri" panose="020F0502020204030204" pitchFamily="34" charset="0"/>
              </a:rPr>
              <a:t>–A statement of rationale for the ultimate determination of responsibility</a:t>
            </a:r>
          </a:p>
          <a:p>
            <a:pPr marL="603250" lvl="1" indent="0">
              <a:buNone/>
            </a:pPr>
            <a:r>
              <a:rPr lang="en-US" sz="1050" dirty="0">
                <a:latin typeface="Calibri" panose="020F0502020204030204" pitchFamily="34" charset="0"/>
                <a:cs typeface="Calibri" panose="020F0502020204030204" pitchFamily="34" charset="0"/>
              </a:rPr>
              <a:t>–Any disciplinary sanctions that the school will impose on the respondent, and state whether the school will provide remedies to the complainant</a:t>
            </a:r>
          </a:p>
          <a:p>
            <a:pPr marL="603250" lvl="1" indent="0">
              <a:buNone/>
            </a:pPr>
            <a:r>
              <a:rPr lang="en-US" sz="1050" dirty="0">
                <a:latin typeface="Calibri" panose="020F0502020204030204" pitchFamily="34" charset="0"/>
                <a:cs typeface="Calibri" panose="020F0502020204030204" pitchFamily="34" charset="0"/>
              </a:rPr>
              <a:t>–A statement of rationale for any remedies for the complainant, addressing how those remedies will restore or preserve equal access; and</a:t>
            </a:r>
          </a:p>
          <a:p>
            <a:pPr marL="603250" lvl="1" indent="0">
              <a:buNone/>
            </a:pPr>
            <a:r>
              <a:rPr lang="en-US" sz="1050" dirty="0">
                <a:latin typeface="Calibri" panose="020F0502020204030204" pitchFamily="34" charset="0"/>
                <a:cs typeface="Calibri" panose="020F0502020204030204" pitchFamily="34" charset="0"/>
              </a:rPr>
              <a:t>–A statement of the recipient’s procedures, a statement that the parties have a right to appeal the initial determination regarding responsibility, and the permissible bases for appealing.</a:t>
            </a:r>
          </a:p>
          <a:p>
            <a:pPr marL="603250" lvl="1" indent="0">
              <a:buNone/>
            </a:pPr>
            <a:endParaRPr lang="en-US" sz="1050" dirty="0">
              <a:latin typeface="Calibri" panose="020F0502020204030204" pitchFamily="34" charset="0"/>
              <a:cs typeface="Calibri" panose="020F0502020204030204" pitchFamily="34" charset="0"/>
            </a:endParaRPr>
          </a:p>
          <a:p>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35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APPEALS</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endParaRPr lang="en-US" sz="1200" dirty="0"/>
          </a:p>
          <a:p>
            <a:endParaRPr lang="en-US" sz="1400" dirty="0"/>
          </a:p>
          <a:p>
            <a:pPr>
              <a:buFont typeface="Wingdings" panose="05000000000000000000" pitchFamily="2" charset="2"/>
              <a:buChar char="Ø"/>
            </a:pPr>
            <a:r>
              <a:rPr lang="en-US" sz="1400" dirty="0"/>
              <a:t>Generally, there are three reasons for an appeal</a:t>
            </a:r>
            <a:r>
              <a:rPr lang="en-US" sz="1400" dirty="0" smtClean="0"/>
              <a:t>:</a:t>
            </a:r>
          </a:p>
          <a:p>
            <a:pPr marL="146050" indent="0">
              <a:buNone/>
            </a:pPr>
            <a:endParaRPr lang="en-US" sz="1400" dirty="0"/>
          </a:p>
          <a:p>
            <a:pPr lvl="1">
              <a:buFont typeface="Wingdings" panose="05000000000000000000" pitchFamily="2" charset="2"/>
              <a:buChar char="ü"/>
            </a:pPr>
            <a:r>
              <a:rPr lang="en-US" sz="1250" dirty="0" smtClean="0"/>
              <a:t>Procedural </a:t>
            </a:r>
            <a:r>
              <a:rPr lang="en-US" sz="1250" dirty="0"/>
              <a:t>irregularity that affected the outcome of the </a:t>
            </a:r>
            <a:r>
              <a:rPr lang="en-US" sz="1250" dirty="0" smtClean="0"/>
              <a:t>matter</a:t>
            </a:r>
          </a:p>
          <a:p>
            <a:pPr marL="146050" indent="0">
              <a:buNone/>
            </a:pPr>
            <a:endParaRPr lang="en-US" sz="1250" dirty="0"/>
          </a:p>
          <a:p>
            <a:pPr lvl="1">
              <a:buFont typeface="Wingdings" panose="05000000000000000000" pitchFamily="2" charset="2"/>
              <a:buChar char="ü"/>
            </a:pPr>
            <a:r>
              <a:rPr lang="en-US" sz="1250" dirty="0" smtClean="0"/>
              <a:t>New </a:t>
            </a:r>
            <a:r>
              <a:rPr lang="en-US" sz="1250" dirty="0"/>
              <a:t>evidence that was not reasonably available at the time the determination regarding responsibility or dismissal was made, that could affect the outcome of the </a:t>
            </a:r>
            <a:r>
              <a:rPr lang="en-US" sz="1250" dirty="0" smtClean="0"/>
              <a:t>matter</a:t>
            </a:r>
          </a:p>
          <a:p>
            <a:pPr marL="146050" indent="0">
              <a:buNone/>
            </a:pPr>
            <a:endParaRPr lang="en-US" sz="1250" dirty="0"/>
          </a:p>
          <a:p>
            <a:pPr lvl="1">
              <a:buFont typeface="Wingdings" panose="05000000000000000000" pitchFamily="2" charset="2"/>
              <a:buChar char="ü"/>
            </a:pPr>
            <a:r>
              <a:rPr lang="en-US" sz="1250" dirty="0" smtClean="0"/>
              <a:t>The </a:t>
            </a:r>
            <a:r>
              <a:rPr lang="en-US" sz="1250" dirty="0"/>
              <a:t>Title IX Coordinator, investigator, or decision-maker had a conflict of interest or bias for or against the complainant or respondent generally or the individual complainant or respondent that affected the outcome of the matter.</a:t>
            </a:r>
          </a:p>
          <a:p>
            <a:pPr marL="603250" lvl="1" indent="0">
              <a:buNone/>
            </a:pPr>
            <a:endParaRPr lang="en-US" sz="1050" dirty="0">
              <a:latin typeface="Calibri" panose="020F0502020204030204" pitchFamily="34" charset="0"/>
              <a:cs typeface="Calibri" panose="020F0502020204030204" pitchFamily="34" charset="0"/>
            </a:endParaRPr>
          </a:p>
          <a:p>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81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APPEALS</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0" y="1072342"/>
            <a:ext cx="9060873" cy="4355869"/>
          </a:xfrm>
        </p:spPr>
        <p:txBody>
          <a:bodyPr/>
          <a:lstStyle/>
          <a:p>
            <a:pPr marL="146050" indent="0">
              <a:buNone/>
            </a:pPr>
            <a:endParaRPr lang="en-US" sz="1400" dirty="0"/>
          </a:p>
          <a:p>
            <a:pPr>
              <a:buFont typeface="Wingdings" panose="05000000000000000000" pitchFamily="2" charset="2"/>
              <a:buChar char="Ø"/>
            </a:pPr>
            <a:r>
              <a:rPr lang="en-US" sz="1400" dirty="0"/>
              <a:t>First Step: Party in writing sends Title IX Coordinator its reason for the appeal and briefly states why their case should be appealed. This is within 15 days of notice by the </a:t>
            </a:r>
            <a:r>
              <a:rPr lang="en-US" sz="1400" dirty="0" smtClean="0"/>
              <a:t>Decision-Maker</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smtClean="0"/>
              <a:t>Second </a:t>
            </a:r>
            <a:r>
              <a:rPr lang="en-US" sz="1400" dirty="0"/>
              <a:t>Step: The other party is notified of the appeal. They have 15 days to respond to the opposing party’s written statement</a:t>
            </a:r>
            <a:r>
              <a:rPr lang="en-US" sz="1400" dirty="0" smtClean="0"/>
              <a:t>.</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smtClean="0"/>
              <a:t>Third </a:t>
            </a:r>
            <a:r>
              <a:rPr lang="en-US" sz="1400" dirty="0"/>
              <a:t>Step: Who ever is in charge of appeals reviews the investigative report, the decision-makers’ determination and the written statements of the parties. Then they issue a written decision describing the result of the appeal and the rationale for the result. The written decision is sent to the parties </a:t>
            </a:r>
            <a:r>
              <a:rPr lang="en-US" sz="1400" dirty="0" smtClean="0"/>
              <a:t>simultaneously</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smtClean="0"/>
              <a:t>The </a:t>
            </a:r>
            <a:r>
              <a:rPr lang="en-US" sz="1400" dirty="0"/>
              <a:t>appeal represents the final decision of the district</a:t>
            </a:r>
          </a:p>
          <a:p>
            <a:pPr marL="603250" lvl="1" indent="0">
              <a:buNone/>
            </a:pPr>
            <a:endParaRPr lang="en-US" sz="1050" dirty="0">
              <a:latin typeface="Calibri" panose="020F0502020204030204" pitchFamily="34" charset="0"/>
              <a:cs typeface="Calibri" panose="020F0502020204030204" pitchFamily="34" charset="0"/>
            </a:endParaRPr>
          </a:p>
          <a:p>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91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274321"/>
            <a:ext cx="7261958" cy="640080"/>
          </a:xfrm>
        </p:spPr>
        <p:txBody>
          <a:bodyPr/>
          <a:lstStyle/>
          <a:p>
            <a:pPr algn="ctr"/>
            <a:r>
              <a:rPr lang="en-US" sz="2800" dirty="0" smtClean="0">
                <a:latin typeface="Arial Black" panose="020B0A04020102020204" pitchFamily="34" charset="0"/>
              </a:rPr>
              <a:t>Title IX TEAM</a:t>
            </a:r>
            <a:br>
              <a:rPr lang="en-US" sz="2800" dirty="0" smtClean="0">
                <a:latin typeface="Arial Black" panose="020B0A04020102020204" pitchFamily="34" charset="0"/>
              </a:rPr>
            </a:br>
            <a:r>
              <a:rPr lang="en-US" sz="3200" dirty="0" smtClean="0">
                <a:latin typeface="Arial Black" panose="020B0A04020102020204" pitchFamily="34" charset="0"/>
              </a:rPr>
              <a:t/>
            </a:r>
            <a:br>
              <a:rPr lang="en-US" sz="3200" dirty="0" smtClean="0">
                <a:latin typeface="Arial Black" panose="020B0A04020102020204" pitchFamily="34" charset="0"/>
              </a:rPr>
            </a:br>
            <a:endParaRPr lang="en-US" sz="3200" dirty="0">
              <a:latin typeface="Arial Black" panose="020B0A04020102020204" pitchFamily="34" charset="0"/>
            </a:endParaRPr>
          </a:p>
        </p:txBody>
      </p:sp>
      <p:sp>
        <p:nvSpPr>
          <p:cNvPr id="4" name="Text Placeholder 3"/>
          <p:cNvSpPr>
            <a:spLocks noGrp="1"/>
          </p:cNvSpPr>
          <p:nvPr>
            <p:ph type="body" idx="1"/>
          </p:nvPr>
        </p:nvSpPr>
        <p:spPr>
          <a:xfrm>
            <a:off x="1303800" y="1180407"/>
            <a:ext cx="7030500" cy="3351243"/>
          </a:xfrm>
        </p:spPr>
        <p:txBody>
          <a:bodyPr/>
          <a:lstStyle/>
          <a:p>
            <a:pPr marL="146050" indent="0">
              <a:buNone/>
            </a:pPr>
            <a:r>
              <a:rPr lang="en-US" sz="1600" dirty="0" smtClean="0">
                <a:latin typeface="Times New Roman" panose="02020603050405020304" pitchFamily="18" charset="0"/>
                <a:cs typeface="Times New Roman" panose="02020603050405020304" pitchFamily="18" charset="0"/>
              </a:rPr>
              <a:t>This training is intended for the following individuals:</a:t>
            </a:r>
          </a:p>
          <a:p>
            <a:pPr marL="146050" indent="0">
              <a:buNone/>
            </a:pPr>
            <a:endParaRPr lang="en-US" sz="1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Coordinator—Ms. Deb McCarter</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JH/HS Investigator—Ms. Deb McCarter</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HC Elementary Investigator—Mr. Mike Tines</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Decision Maker—Mr. Robert Sattler</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Appeals—Mr. Robert Sattler</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01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598575"/>
            <a:ext cx="7261958" cy="581832"/>
          </a:xfrm>
        </p:spPr>
        <p:txBody>
          <a:bodyPr/>
          <a:lstStyle/>
          <a:p>
            <a:pPr algn="r"/>
            <a:r>
              <a:rPr lang="en-US" sz="1800" dirty="0" smtClean="0">
                <a:latin typeface="Arial Black" panose="020B0A04020102020204" pitchFamily="34" charset="0"/>
              </a:rPr>
              <a:t>Sexual </a:t>
            </a:r>
            <a:r>
              <a:rPr lang="en-US" sz="1800" dirty="0" err="1" smtClean="0">
                <a:latin typeface="Arial Black" panose="020B0A04020102020204" pitchFamily="34" charset="0"/>
              </a:rPr>
              <a:t>Harrassment</a:t>
            </a:r>
            <a:r>
              <a:rPr lang="en-US" sz="1800" dirty="0" smtClean="0">
                <a:latin typeface="Arial Black" panose="020B0A04020102020204" pitchFamily="34" charset="0"/>
              </a:rPr>
              <a:t> Defined</a:t>
            </a:r>
            <a:r>
              <a:rPr lang="en-US" sz="3200" dirty="0" smtClean="0">
                <a:latin typeface="Arial Black" panose="020B0A04020102020204" pitchFamily="34" charset="0"/>
              </a:rPr>
              <a:t/>
            </a:r>
            <a:br>
              <a:rPr lang="en-US" sz="3200" dirty="0" smtClean="0">
                <a:latin typeface="Arial Black" panose="020B0A04020102020204" pitchFamily="34" charset="0"/>
              </a:rPr>
            </a:br>
            <a:endParaRPr lang="en-US" sz="3200" dirty="0">
              <a:latin typeface="Arial Black" panose="020B0A04020102020204" pitchFamily="34" charset="0"/>
            </a:endParaRPr>
          </a:p>
        </p:txBody>
      </p:sp>
      <p:sp>
        <p:nvSpPr>
          <p:cNvPr id="4" name="Text Placeholder 3"/>
          <p:cNvSpPr>
            <a:spLocks noGrp="1"/>
          </p:cNvSpPr>
          <p:nvPr>
            <p:ph type="body" idx="1"/>
          </p:nvPr>
        </p:nvSpPr>
        <p:spPr>
          <a:xfrm>
            <a:off x="1303800" y="1180407"/>
            <a:ext cx="7030500" cy="3351243"/>
          </a:xfrm>
        </p:spPr>
        <p:txBody>
          <a:bodyPr/>
          <a:lstStyle/>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Sexual Harassment (hostile environment)</a:t>
            </a:r>
          </a:p>
          <a:p>
            <a:pPr lvl="1">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Unwelcome conduct determined by a reasonable person to be so severe, pervasive, and objectively offensive that it effectively denies a person equal access to the District’s education program or activity.</a:t>
            </a:r>
          </a:p>
          <a:p>
            <a:pPr lvl="1">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Example—Making offensive remarks about looks, clothing, or body parts, using sexual innuendos or comments, asking intrusive sexual questions, making sexually suggestive gestures or sounds, or telling sexual or lewd jokes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0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598575"/>
            <a:ext cx="7261958" cy="581832"/>
          </a:xfrm>
        </p:spPr>
        <p:txBody>
          <a:bodyPr/>
          <a:lstStyle/>
          <a:p>
            <a:pPr algn="r"/>
            <a:r>
              <a:rPr lang="en-US" sz="1800" dirty="0" smtClean="0">
                <a:latin typeface="Arial Black" panose="020B0A04020102020204" pitchFamily="34" charset="0"/>
              </a:rPr>
              <a:t>Sexual Harassment Defined (cont’d)</a:t>
            </a:r>
            <a:r>
              <a:rPr lang="en-US" sz="3200" dirty="0" smtClean="0">
                <a:latin typeface="Arial Black" panose="020B0A04020102020204" pitchFamily="34" charset="0"/>
              </a:rPr>
              <a:t/>
            </a:r>
            <a:br>
              <a:rPr lang="en-US" sz="3200" dirty="0" smtClean="0">
                <a:latin typeface="Arial Black" panose="020B0A04020102020204" pitchFamily="34" charset="0"/>
              </a:rPr>
            </a:br>
            <a:endParaRPr lang="en-US" sz="3200" dirty="0">
              <a:latin typeface="Arial Black" panose="020B0A04020102020204" pitchFamily="34" charset="0"/>
            </a:endParaRPr>
          </a:p>
        </p:txBody>
      </p:sp>
      <p:sp>
        <p:nvSpPr>
          <p:cNvPr id="4" name="Text Placeholder 3"/>
          <p:cNvSpPr>
            <a:spLocks noGrp="1"/>
          </p:cNvSpPr>
          <p:nvPr>
            <p:ph type="body" idx="1"/>
          </p:nvPr>
        </p:nvSpPr>
        <p:spPr>
          <a:xfrm>
            <a:off x="1303800" y="1180407"/>
            <a:ext cx="7030500" cy="3351243"/>
          </a:xfrm>
        </p:spPr>
        <p:txBody>
          <a:bodyPr/>
          <a:lstStyle/>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Sexual Harassment (quid pro quo)</a:t>
            </a:r>
          </a:p>
          <a:p>
            <a:pPr lvl="1">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Occurs when employment, pay, benefits, title, </a:t>
            </a:r>
            <a:r>
              <a:rPr lang="en-US" sz="1400" dirty="0" err="1" smtClean="0">
                <a:latin typeface="Times New Roman" panose="02020603050405020304" pitchFamily="18" charset="0"/>
                <a:cs typeface="Times New Roman" panose="02020603050405020304" pitchFamily="18" charset="0"/>
              </a:rPr>
              <a:t>postion</a:t>
            </a:r>
            <a:r>
              <a:rPr lang="en-US" sz="1400" dirty="0" smtClean="0">
                <a:latin typeface="Times New Roman" panose="02020603050405020304" pitchFamily="18" charset="0"/>
                <a:cs typeface="Times New Roman" panose="02020603050405020304" pitchFamily="18" charset="0"/>
              </a:rPr>
              <a:t> or other opportunities for advancement or training are conditioned on the submission to unwelcome sexual advances.</a:t>
            </a:r>
          </a:p>
          <a:p>
            <a:pPr lvl="1">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Example—A supervisor promises an employee a raise if she will go out on a date with him, or tells an employee she will be fired if she doesn’t sleep with him.</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13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598575"/>
            <a:ext cx="7261958" cy="581832"/>
          </a:xfrm>
        </p:spPr>
        <p:txBody>
          <a:bodyPr/>
          <a:lstStyle/>
          <a:p>
            <a:pPr algn="r"/>
            <a:r>
              <a:rPr lang="en-US" sz="2400" dirty="0" smtClean="0">
                <a:latin typeface="Arial Black" panose="020B0A04020102020204" pitchFamily="34" charset="0"/>
              </a:rPr>
              <a:t>Sexual Discrimination Defined</a:t>
            </a:r>
            <a:r>
              <a:rPr lang="en-US" sz="3200" dirty="0" smtClean="0">
                <a:latin typeface="Arial Black" panose="020B0A04020102020204" pitchFamily="34" charset="0"/>
              </a:rPr>
              <a:t/>
            </a:r>
            <a:br>
              <a:rPr lang="en-US" sz="3200" dirty="0" smtClean="0">
                <a:latin typeface="Arial Black" panose="020B0A04020102020204" pitchFamily="34" charset="0"/>
              </a:rPr>
            </a:br>
            <a:endParaRPr lang="en-US" sz="3200" dirty="0">
              <a:latin typeface="Arial Black" panose="020B0A04020102020204" pitchFamily="34" charset="0"/>
            </a:endParaRPr>
          </a:p>
        </p:txBody>
      </p:sp>
      <p:sp>
        <p:nvSpPr>
          <p:cNvPr id="4" name="Text Placeholder 3"/>
          <p:cNvSpPr>
            <a:spLocks noGrp="1"/>
          </p:cNvSpPr>
          <p:nvPr>
            <p:ph type="body" idx="1"/>
          </p:nvPr>
        </p:nvSpPr>
        <p:spPr>
          <a:xfrm>
            <a:off x="1303800" y="1180407"/>
            <a:ext cx="7030500" cy="3351243"/>
          </a:xfrm>
        </p:spPr>
        <p:txBody>
          <a:bodyPr/>
          <a:lstStyle/>
          <a:p>
            <a:pPr marL="146050" indent="0">
              <a:buNone/>
            </a:pPr>
            <a:r>
              <a:rPr lang="en-US" sz="2400" dirty="0" smtClean="0">
                <a:latin typeface="Times New Roman" panose="02020603050405020304" pitchFamily="18" charset="0"/>
                <a:cs typeface="Times New Roman" panose="02020603050405020304" pitchFamily="18" charset="0"/>
              </a:rPr>
              <a:t>Sexual Discrimination—Involves treating someone unfavorably because of that person’s sex.</a:t>
            </a:r>
          </a:p>
          <a:p>
            <a:pPr marL="146050" indent="0">
              <a:buNone/>
            </a:pPr>
            <a:endParaRPr lang="en-US" sz="2400" dirty="0">
              <a:latin typeface="Times New Roman" panose="02020603050405020304" pitchFamily="18" charset="0"/>
              <a:cs typeface="Times New Roman" panose="02020603050405020304" pitchFamily="18" charset="0"/>
            </a:endParaRPr>
          </a:p>
          <a:p>
            <a:pPr marL="146050" indent="0">
              <a:buNone/>
            </a:pPr>
            <a:r>
              <a:rPr lang="en-US" sz="2400" dirty="0" smtClean="0">
                <a:latin typeface="Times New Roman" panose="02020603050405020304" pitchFamily="18" charset="0"/>
                <a:cs typeface="Times New Roman" panose="02020603050405020304" pitchFamily="18" charset="0"/>
              </a:rPr>
              <a:t>Example—Holding individuals to different standards based on their sex or using hostile remarks based off of an individual’s sex</a:t>
            </a:r>
          </a:p>
        </p:txBody>
      </p:sp>
    </p:spTree>
    <p:extLst>
      <p:ext uri="{BB962C8B-B14F-4D97-AF65-F5344CB8AC3E}">
        <p14:creationId xmlns:p14="http://schemas.microsoft.com/office/powerpoint/2010/main" val="83297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598575"/>
            <a:ext cx="7261958" cy="581832"/>
          </a:xfrm>
        </p:spPr>
        <p:txBody>
          <a:bodyPr/>
          <a:lstStyle/>
          <a:p>
            <a:pPr algn="ctr"/>
            <a:r>
              <a:rPr lang="en-US" sz="2000" dirty="0" smtClean="0">
                <a:latin typeface="Arial Black" panose="020B0A04020102020204" pitchFamily="34" charset="0"/>
              </a:rPr>
              <a:t>Scope of Education Program or Activity</a:t>
            </a:r>
            <a:r>
              <a:rPr lang="en-US" sz="3200" dirty="0" smtClean="0">
                <a:latin typeface="Arial Black" panose="020B0A04020102020204" pitchFamily="34" charset="0"/>
              </a:rPr>
              <a:t/>
            </a:r>
            <a:br>
              <a:rPr lang="en-US" sz="3200" dirty="0" smtClean="0">
                <a:latin typeface="Arial Black" panose="020B0A04020102020204" pitchFamily="34" charset="0"/>
              </a:rPr>
            </a:br>
            <a:endParaRPr lang="en-US" sz="3200" dirty="0">
              <a:latin typeface="Arial Black" panose="020B0A04020102020204" pitchFamily="34" charset="0"/>
            </a:endParaRPr>
          </a:p>
        </p:txBody>
      </p:sp>
      <p:sp>
        <p:nvSpPr>
          <p:cNvPr id="4" name="Text Placeholder 3"/>
          <p:cNvSpPr>
            <a:spLocks noGrp="1"/>
          </p:cNvSpPr>
          <p:nvPr>
            <p:ph type="body" idx="1"/>
          </p:nvPr>
        </p:nvSpPr>
        <p:spPr>
          <a:xfrm>
            <a:off x="1303800" y="1180407"/>
            <a:ext cx="7030500" cy="3765666"/>
          </a:xfrm>
        </p:spPr>
        <p:txBody>
          <a:bodyPr/>
          <a:lstStyle/>
          <a:p>
            <a:endParaRPr lang="en-US" sz="1200" dirty="0"/>
          </a:p>
          <a:p>
            <a:pPr marL="146050" indent="0">
              <a:buNone/>
            </a:pPr>
            <a:r>
              <a:rPr lang="en-US" sz="1200" dirty="0"/>
              <a:t>When does the school district have to respond</a:t>
            </a:r>
            <a:r>
              <a:rPr lang="en-US" sz="1200" dirty="0" smtClean="0"/>
              <a:t>?</a:t>
            </a:r>
          </a:p>
          <a:p>
            <a:pPr marL="146050" indent="0">
              <a:buNone/>
            </a:pPr>
            <a:r>
              <a:rPr lang="en-US" sz="1200" dirty="0"/>
              <a:t>	</a:t>
            </a:r>
            <a:r>
              <a:rPr lang="en-US" sz="1200" dirty="0" smtClean="0"/>
              <a:t>If </a:t>
            </a:r>
            <a:r>
              <a:rPr lang="en-US" sz="1200" dirty="0"/>
              <a:t>you have actual knowledge of sexual harassment (earlier definitions) that occur within an education program or activity</a:t>
            </a:r>
            <a:r>
              <a:rPr lang="en-US" sz="1200" dirty="0" smtClean="0"/>
              <a:t>.</a:t>
            </a:r>
          </a:p>
          <a:p>
            <a:pPr marL="146050" indent="0">
              <a:buNone/>
            </a:pPr>
            <a:endParaRPr lang="en-US" sz="1200" dirty="0"/>
          </a:p>
          <a:p>
            <a:pPr marL="146050" indent="0">
              <a:buNone/>
            </a:pPr>
            <a:r>
              <a:rPr lang="en-US" sz="1200" dirty="0" smtClean="0"/>
              <a:t>Education </a:t>
            </a:r>
            <a:r>
              <a:rPr lang="en-US" sz="1200" dirty="0"/>
              <a:t>Program or Activity Means:</a:t>
            </a:r>
          </a:p>
          <a:p>
            <a:pPr marL="146050" indent="0">
              <a:buNone/>
            </a:pPr>
            <a:r>
              <a:rPr lang="en-US" sz="1200" dirty="0"/>
              <a:t>	</a:t>
            </a:r>
            <a:r>
              <a:rPr lang="en-US" sz="1200" dirty="0" smtClean="0"/>
              <a:t>locations</a:t>
            </a:r>
            <a:r>
              <a:rPr lang="en-US" sz="1200" dirty="0"/>
              <a:t>, events, or circumstances over which the School exercised substantial control over both the respondent and the context in which the sexual harassment occurs</a:t>
            </a:r>
            <a:r>
              <a:rPr lang="en-US" sz="1200" dirty="0" smtClean="0"/>
              <a:t>.</a:t>
            </a:r>
          </a:p>
          <a:p>
            <a:pPr marL="146050" indent="0">
              <a:buNone/>
            </a:pPr>
            <a:endParaRPr lang="en-US" sz="1200" dirty="0"/>
          </a:p>
          <a:p>
            <a:pPr marL="146050" indent="0">
              <a:buNone/>
            </a:pPr>
            <a:endParaRPr lang="en-US" sz="1200" dirty="0"/>
          </a:p>
          <a:p>
            <a:pPr marL="146050" indent="0">
              <a:buNone/>
            </a:pPr>
            <a:r>
              <a:rPr lang="en-US" sz="1200" dirty="0"/>
              <a:t>	</a:t>
            </a:r>
            <a:r>
              <a:rPr lang="en-US" sz="1200" dirty="0" smtClean="0"/>
              <a:t>Title </a:t>
            </a:r>
            <a:r>
              <a:rPr lang="en-US" sz="1200" dirty="0"/>
              <a:t>IX applies to all of a school’s operations, including all of the academic, educational, extra-curricular, athletic, and other programs of the school, whether they take place in the facilities of the school, on a school bus, at a class or training program sponsored by the school at another location, or elsewhere within the United States.</a:t>
            </a:r>
          </a:p>
          <a:p>
            <a:pPr marL="146050" indent="0">
              <a:buNone/>
            </a:pPr>
            <a:endParaRPr lang="en-US" sz="1200" dirty="0"/>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77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The Role of the Title IX Coordinator</a:t>
            </a:r>
            <a:r>
              <a:rPr lang="en-US" sz="1800" dirty="0" smtClean="0">
                <a:latin typeface="Arial Black" panose="020B0A04020102020204" pitchFamily="34" charset="0"/>
              </a:rPr>
              <a:t> </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357447" y="1072342"/>
            <a:ext cx="8254538" cy="3873731"/>
          </a:xfrm>
        </p:spPr>
        <p:txBody>
          <a:bodyPr/>
          <a:lstStyle/>
          <a:p>
            <a:endParaRPr lang="en-US" dirty="0"/>
          </a:p>
          <a:p>
            <a:r>
              <a:rPr lang="en-US" sz="1100" dirty="0">
                <a:latin typeface="Calibri" panose="020F0502020204030204" pitchFamily="34" charset="0"/>
                <a:cs typeface="Calibri" panose="020F0502020204030204" pitchFamily="34" charset="0"/>
              </a:rPr>
              <a:t>Upon receiving a Title IX complaint, the Title IX Coordinator will: </a:t>
            </a:r>
            <a:endParaRPr lang="en-US" sz="1100" dirty="0" smtClean="0">
              <a:latin typeface="Calibri" panose="020F0502020204030204" pitchFamily="34" charset="0"/>
              <a:cs typeface="Calibri" panose="020F0502020204030204" pitchFamily="34" charset="0"/>
            </a:endParaRPr>
          </a:p>
          <a:p>
            <a:pPr marL="146050" indent="0">
              <a:buNone/>
            </a:pPr>
            <a:endParaRPr lang="en-US" sz="1100" dirty="0">
              <a:latin typeface="Calibri" panose="020F0502020204030204" pitchFamily="34" charset="0"/>
              <a:cs typeface="Calibri" panose="020F0502020204030204" pitchFamily="34" charset="0"/>
            </a:endParaRPr>
          </a:p>
          <a:p>
            <a:pPr marL="146050" indent="0">
              <a:buNone/>
            </a:pPr>
            <a:r>
              <a:rPr lang="en-US" sz="1100" dirty="0">
                <a:latin typeface="Calibri" panose="020F0502020204030204" pitchFamily="34" charset="0"/>
                <a:cs typeface="Calibri" panose="020F0502020204030204" pitchFamily="34" charset="0"/>
              </a:rPr>
              <a:t>–Promptly (within 24 hours) contact the complainant to discuss the availability of supportive measures, consider the complainant’s wishes with respect to supportive measures, inform the complainant of the availability of supportive measures with or without the filing of a formal complaint, and explain the process for filing a formal complaint.</a:t>
            </a:r>
          </a:p>
          <a:p>
            <a:pPr marL="146050" indent="0">
              <a:buNone/>
            </a:pP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Supportive Measures: non-disciplinary, non-punitive individualized services offered as appropriate, as reasonably available, and without fee or charge to the complainant or respondent before or after the filing of a formal complaint or where no formal complaint has been filed. Such measures are designed to restore or preserve equal access to the School’s education program or activity without unreasonably burdening the other party, including measures designed to protect the safety of all parties or the School’s educational program or activity, or deter sexual </a:t>
            </a:r>
            <a:r>
              <a:rPr lang="en-US" sz="1100" dirty="0" smtClean="0">
                <a:latin typeface="Calibri" panose="020F0502020204030204" pitchFamily="34" charset="0"/>
                <a:cs typeface="Calibri" panose="020F0502020204030204" pitchFamily="34" charset="0"/>
              </a:rPr>
              <a:t>harassment</a:t>
            </a:r>
          </a:p>
          <a:p>
            <a:pPr marL="146050" indent="0">
              <a:buNone/>
            </a:pPr>
            <a:endParaRPr lang="en-US" sz="1100" dirty="0">
              <a:latin typeface="Calibri" panose="020F0502020204030204" pitchFamily="34" charset="0"/>
              <a:cs typeface="Calibri" panose="020F0502020204030204" pitchFamily="34" charset="0"/>
            </a:endParaRPr>
          </a:p>
          <a:p>
            <a:pPr marL="146050" indent="0">
              <a:buNone/>
            </a:pP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May include counseling, extensions of deadlines or other course-related adjustments, modifications of work or class schedules, campus escort services, mutual restrictions on contact between the parties, changes in work or housing locations, leaves of absence, increased security and monitoring of certain areas of the campus or other similar </a:t>
            </a:r>
            <a:r>
              <a:rPr lang="en-US" sz="1100" dirty="0" smtClean="0">
                <a:latin typeface="Calibri" panose="020F0502020204030204" pitchFamily="34" charset="0"/>
                <a:cs typeface="Calibri" panose="020F0502020204030204" pitchFamily="34" charset="0"/>
              </a:rPr>
              <a:t>measures</a:t>
            </a:r>
          </a:p>
          <a:p>
            <a:pPr marL="146050" indent="0">
              <a:buNone/>
            </a:pPr>
            <a:endParaRPr lang="en-US" sz="1100" dirty="0">
              <a:latin typeface="Calibri" panose="020F0502020204030204" pitchFamily="34" charset="0"/>
              <a:cs typeface="Calibri" panose="020F0502020204030204" pitchFamily="34" charset="0"/>
            </a:endParaRPr>
          </a:p>
          <a:p>
            <a:pPr marL="146050" indent="0">
              <a:buNone/>
            </a:pP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Confidentiality: The School must maintain as confidential any supportive measures provided to the complainant or respondent, to the extent that maintaining such confidentiality would not impair the ability to provide the supportive </a:t>
            </a:r>
            <a:r>
              <a:rPr lang="en-US" sz="1100" dirty="0" smtClean="0">
                <a:latin typeface="Calibri" panose="020F0502020204030204" pitchFamily="34" charset="0"/>
                <a:cs typeface="Calibri" panose="020F0502020204030204" pitchFamily="34" charset="0"/>
              </a:rPr>
              <a:t>measures</a:t>
            </a:r>
          </a:p>
          <a:p>
            <a:pPr marL="146050" indent="0">
              <a:buNone/>
            </a:pPr>
            <a:endParaRPr lang="en-US" sz="1100" dirty="0">
              <a:latin typeface="Calibri" panose="020F0502020204030204" pitchFamily="34" charset="0"/>
              <a:cs typeface="Calibri" panose="020F0502020204030204" pitchFamily="34" charset="0"/>
            </a:endParaRPr>
          </a:p>
          <a:p>
            <a:pPr marL="146050" indent="0">
              <a:buNone/>
            </a:pP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The Title IX Coordinator is responsible for coordinating the effective implementation of supportive measures</a:t>
            </a:r>
            <a:r>
              <a:rPr lang="en-US" sz="1100" dirty="0" smtClean="0">
                <a:latin typeface="Calibri" panose="020F0502020204030204" pitchFamily="34" charset="0"/>
                <a:cs typeface="Calibri" panose="020F0502020204030204" pitchFamily="34" charset="0"/>
              </a:rPr>
              <a:t>.</a:t>
            </a:r>
          </a:p>
          <a:p>
            <a:pPr marL="146050" indent="0">
              <a:buNone/>
            </a:pPr>
            <a:endParaRPr lang="en-US" sz="1100" dirty="0" smtClean="0">
              <a:latin typeface="Calibri" panose="020F0502020204030204" pitchFamily="34" charset="0"/>
              <a:cs typeface="Calibri" panose="020F0502020204030204" pitchFamily="34" charset="0"/>
            </a:endParaRPr>
          </a:p>
          <a:p>
            <a:pPr marL="146050" indent="0">
              <a:buNone/>
            </a:pPr>
            <a:r>
              <a:rPr lang="en-US" sz="1100" dirty="0" smtClean="0">
                <a:latin typeface="Calibri" panose="020F0502020204030204" pitchFamily="34" charset="0"/>
                <a:cs typeface="Calibri" panose="020F0502020204030204" pitchFamily="34" charset="0"/>
              </a:rPr>
              <a:t>Title IX complaint Form and Title IX Policy can be found on the school website </a:t>
            </a:r>
            <a:r>
              <a:rPr lang="en-US" sz="1100" dirty="0" smtClean="0">
                <a:latin typeface="Calibri" panose="020F0502020204030204" pitchFamily="34" charset="0"/>
                <a:cs typeface="Calibri" panose="020F0502020204030204" pitchFamily="34" charset="0"/>
                <a:hlinkClick r:id="rId3"/>
              </a:rPr>
              <a:t>www.hcfalcons.org</a:t>
            </a:r>
            <a:r>
              <a:rPr lang="en-US" sz="1100" dirty="0" smtClean="0">
                <a:latin typeface="Calibri" panose="020F0502020204030204" pitchFamily="34" charset="0"/>
                <a:cs typeface="Calibri" panose="020F0502020204030204" pitchFamily="34" charset="0"/>
              </a:rPr>
              <a:t>	under the District Tab</a:t>
            </a:r>
            <a:endParaRPr lang="en-US" sz="1100" dirty="0">
              <a:latin typeface="Calibri" panose="020F0502020204030204" pitchFamily="34" charset="0"/>
              <a:cs typeface="Calibri" panose="020F0502020204030204" pitchFamily="34" charset="0"/>
            </a:endParaRPr>
          </a:p>
          <a:p>
            <a:pPr marL="14605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0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The Role of the Title IX Coordinator</a:t>
            </a:r>
            <a:r>
              <a:rPr lang="en-US" sz="1800" dirty="0" smtClean="0">
                <a:latin typeface="Arial Black" panose="020B0A04020102020204" pitchFamily="34" charset="0"/>
              </a:rPr>
              <a:t> </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357447" y="1072342"/>
            <a:ext cx="8254538" cy="3873731"/>
          </a:xfrm>
        </p:spPr>
        <p:txBody>
          <a:bodyPr/>
          <a:lstStyle/>
          <a:p>
            <a:endParaRPr lang="en-US" dirty="0"/>
          </a:p>
          <a:p>
            <a:pPr marL="146050" indent="0">
              <a:buNone/>
            </a:pPr>
            <a:r>
              <a:rPr lang="en-US" dirty="0"/>
              <a:t>If a formal complaint is filed, the Title IX Coordinator sends the formal notices to all parties (i.e. the Complainant and Respondent, if known) which includes</a:t>
            </a:r>
            <a:r>
              <a:rPr lang="en-US" dirty="0" smtClean="0"/>
              <a:t>:</a:t>
            </a:r>
          </a:p>
          <a:p>
            <a:pPr marL="146050" indent="0">
              <a:buNone/>
            </a:pPr>
            <a:endParaRPr lang="en-US" dirty="0"/>
          </a:p>
          <a:p>
            <a:pPr marL="146050" indent="0">
              <a:buNone/>
            </a:pPr>
            <a:r>
              <a:rPr lang="en-US" dirty="0" smtClean="0"/>
              <a:t>	–</a:t>
            </a:r>
            <a:r>
              <a:rPr lang="en-US" dirty="0"/>
              <a:t>1. The grievance procedure of the school; </a:t>
            </a:r>
            <a:r>
              <a:rPr lang="en-US" dirty="0" smtClean="0"/>
              <a:t>and</a:t>
            </a:r>
          </a:p>
          <a:p>
            <a:pPr marL="146050" indent="0">
              <a:buNone/>
            </a:pPr>
            <a:endParaRPr lang="en-US" dirty="0"/>
          </a:p>
          <a:p>
            <a:pPr marL="146050" indent="0">
              <a:buNone/>
            </a:pPr>
            <a:r>
              <a:rPr lang="en-US" dirty="0" smtClean="0"/>
              <a:t>	–</a:t>
            </a:r>
            <a:r>
              <a:rPr lang="en-US" dirty="0"/>
              <a:t>2. A notice of the allegations which includes</a:t>
            </a:r>
            <a:r>
              <a:rPr lang="en-US" dirty="0" smtClean="0"/>
              <a:t>:</a:t>
            </a:r>
          </a:p>
          <a:p>
            <a:pPr marL="146050" indent="0">
              <a:buNone/>
            </a:pPr>
            <a:endParaRPr lang="en-US" dirty="0"/>
          </a:p>
          <a:p>
            <a:pPr marL="146050" indent="0">
              <a:buNone/>
            </a:pPr>
            <a:r>
              <a:rPr lang="en-US" dirty="0" smtClean="0"/>
              <a:t>		•</a:t>
            </a:r>
            <a:r>
              <a:rPr lang="en-US" dirty="0"/>
              <a:t>a. The identities of all known parties </a:t>
            </a:r>
            <a:r>
              <a:rPr lang="en-US" dirty="0" smtClean="0"/>
              <a:t>involved</a:t>
            </a:r>
          </a:p>
          <a:p>
            <a:pPr marL="146050" indent="0">
              <a:buNone/>
            </a:pPr>
            <a:endParaRPr lang="en-US" dirty="0"/>
          </a:p>
          <a:p>
            <a:pPr marL="146050" indent="0">
              <a:buNone/>
            </a:pPr>
            <a:r>
              <a:rPr lang="en-US" dirty="0" smtClean="0"/>
              <a:t>		•</a:t>
            </a:r>
            <a:r>
              <a:rPr lang="en-US" dirty="0"/>
              <a:t>b. The conduct allegedly constituting sexual harassment; </a:t>
            </a:r>
            <a:r>
              <a:rPr lang="en-US" dirty="0" smtClean="0"/>
              <a:t>and</a:t>
            </a:r>
          </a:p>
          <a:p>
            <a:pPr marL="146050" indent="0">
              <a:buNone/>
            </a:pPr>
            <a:endParaRPr lang="en-US" dirty="0"/>
          </a:p>
          <a:p>
            <a:pPr marL="146050" indent="0">
              <a:buNone/>
            </a:pPr>
            <a:r>
              <a:rPr lang="en-US" dirty="0" smtClean="0"/>
              <a:t>		•</a:t>
            </a:r>
            <a:r>
              <a:rPr lang="en-US" dirty="0"/>
              <a:t>c. The date and location of the alleged incident.</a:t>
            </a:r>
          </a:p>
          <a:p>
            <a:pPr marL="146050" indent="0">
              <a:buNone/>
            </a:pPr>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28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276"/>
        <p:cNvGrpSpPr/>
        <p:nvPr/>
      </p:nvGrpSpPr>
      <p:grpSpPr>
        <a:xfrm>
          <a:off x="0" y="0"/>
          <a:ext cx="0" cy="0"/>
          <a:chOff x="0" y="0"/>
          <a:chExt cx="0" cy="0"/>
        </a:xfrm>
      </p:grpSpPr>
      <p:sp>
        <p:nvSpPr>
          <p:cNvPr id="3" name="Title 2"/>
          <p:cNvSpPr>
            <a:spLocks noGrp="1"/>
          </p:cNvSpPr>
          <p:nvPr>
            <p:ph type="title"/>
          </p:nvPr>
        </p:nvSpPr>
        <p:spPr>
          <a:xfrm>
            <a:off x="1072342" y="1"/>
            <a:ext cx="7261958" cy="955963"/>
          </a:xfrm>
        </p:spPr>
        <p:txBody>
          <a:bodyPr/>
          <a:lstStyle/>
          <a:p>
            <a:pPr algn="ctr"/>
            <a:r>
              <a:rPr lang="en-US" sz="3200" dirty="0" smtClean="0">
                <a:latin typeface="Arial Black" panose="020B0A04020102020204" pitchFamily="34" charset="0"/>
              </a:rPr>
              <a:t/>
            </a:r>
            <a:br>
              <a:rPr lang="en-US" sz="3200" dirty="0" smtClean="0">
                <a:latin typeface="Arial Black" panose="020B0A04020102020204" pitchFamily="34" charset="0"/>
              </a:rPr>
            </a:br>
            <a:r>
              <a:rPr lang="en-US" sz="1800" dirty="0" smtClean="0">
                <a:latin typeface="Arial Black" panose="020B0A04020102020204" pitchFamily="34" charset="0"/>
              </a:rPr>
              <a:t>The Role of the Title IX Coordinator</a:t>
            </a:r>
            <a:r>
              <a:rPr lang="en-US" sz="1800" dirty="0" smtClean="0">
                <a:latin typeface="Arial Black" panose="020B0A04020102020204" pitchFamily="34" charset="0"/>
              </a:rPr>
              <a:t> </a:t>
            </a:r>
            <a:endParaRPr lang="en-US" sz="3200" dirty="0">
              <a:latin typeface="Arial Black" panose="020B0A04020102020204" pitchFamily="34" charset="0"/>
            </a:endParaRPr>
          </a:p>
        </p:txBody>
      </p:sp>
      <p:sp>
        <p:nvSpPr>
          <p:cNvPr id="4" name="Text Placeholder 3"/>
          <p:cNvSpPr>
            <a:spLocks noGrp="1"/>
          </p:cNvSpPr>
          <p:nvPr>
            <p:ph type="body" idx="1"/>
          </p:nvPr>
        </p:nvSpPr>
        <p:spPr>
          <a:xfrm>
            <a:off x="357446" y="1072342"/>
            <a:ext cx="8487295" cy="3873731"/>
          </a:xfrm>
        </p:spPr>
        <p:txBody>
          <a:bodyPr/>
          <a:lstStyle/>
          <a:p>
            <a:pPr marL="146050" indent="0">
              <a:buNone/>
            </a:pPr>
            <a:endParaRPr lang="en-US" dirty="0"/>
          </a:p>
          <a:p>
            <a:pPr marL="146050" indent="0">
              <a:buNone/>
            </a:pPr>
            <a:r>
              <a:rPr lang="en-US" sz="1200" dirty="0" smtClean="0">
                <a:latin typeface="Arial Narrow" panose="020B0606020202030204" pitchFamily="34" charset="0"/>
              </a:rPr>
              <a:t>Informal Resolution Process</a:t>
            </a:r>
          </a:p>
          <a:p>
            <a:pPr marL="146050" indent="0">
              <a:buNone/>
            </a:pPr>
            <a:endParaRPr lang="en-US" sz="1200" dirty="0">
              <a:latin typeface="Arial Narrow" panose="020B0606020202030204" pitchFamily="34" charset="0"/>
            </a:endParaRPr>
          </a:p>
          <a:p>
            <a:pPr marL="146050" indent="0">
              <a:buNone/>
            </a:pPr>
            <a:r>
              <a:rPr lang="en-US" sz="1200" dirty="0">
                <a:latin typeface="Arial Narrow" panose="020B0606020202030204" pitchFamily="34" charset="0"/>
              </a:rPr>
              <a:t>–A School may not require, as a precondition condition to enjoyment of any employment right, the waiver of the employee’s right to a proper grievance </a:t>
            </a:r>
            <a:r>
              <a:rPr lang="en-US" sz="1200" dirty="0" smtClean="0">
                <a:latin typeface="Arial Narrow" panose="020B0606020202030204" pitchFamily="34" charset="0"/>
              </a:rPr>
              <a:t>procedure</a:t>
            </a:r>
          </a:p>
          <a:p>
            <a:pPr marL="146050" indent="0">
              <a:buNone/>
            </a:pPr>
            <a:endParaRPr lang="en-US" sz="1200" dirty="0">
              <a:latin typeface="Arial Narrow" panose="020B0606020202030204" pitchFamily="34" charset="0"/>
            </a:endParaRPr>
          </a:p>
          <a:p>
            <a:pPr marL="146050" indent="0">
              <a:buNone/>
            </a:pPr>
            <a:r>
              <a:rPr lang="en-US" sz="1200" dirty="0">
                <a:latin typeface="Arial Narrow" panose="020B0606020202030204" pitchFamily="34" charset="0"/>
              </a:rPr>
              <a:t>–A School may not require or offer that the parties participate in an informal resolution process until a formal complaint is </a:t>
            </a:r>
            <a:r>
              <a:rPr lang="en-US" sz="1200" dirty="0" smtClean="0">
                <a:latin typeface="Arial Narrow" panose="020B0606020202030204" pitchFamily="34" charset="0"/>
              </a:rPr>
              <a:t>filed</a:t>
            </a:r>
          </a:p>
          <a:p>
            <a:pPr marL="146050" indent="0">
              <a:buNone/>
            </a:pPr>
            <a:endParaRPr lang="en-US" sz="1200" dirty="0">
              <a:latin typeface="Arial Narrow" panose="020B0606020202030204" pitchFamily="34" charset="0"/>
            </a:endParaRPr>
          </a:p>
          <a:p>
            <a:pPr marL="146050" indent="0">
              <a:buNone/>
            </a:pPr>
            <a:r>
              <a:rPr lang="en-US" sz="1200" dirty="0">
                <a:latin typeface="Arial Narrow" panose="020B0606020202030204" pitchFamily="34" charset="0"/>
              </a:rPr>
              <a:t>–At any time prior to reaching a determination, the School may facilitate an informal resolution process that does not involve a full </a:t>
            </a:r>
            <a:r>
              <a:rPr lang="en-US" sz="1200" dirty="0" smtClean="0">
                <a:latin typeface="Arial Narrow" panose="020B0606020202030204" pitchFamily="34" charset="0"/>
              </a:rPr>
              <a:t>investigation</a:t>
            </a:r>
          </a:p>
          <a:p>
            <a:endParaRPr lang="en-US" sz="1200" dirty="0">
              <a:latin typeface="Arial Narrow" panose="020B0606020202030204" pitchFamily="34" charset="0"/>
            </a:endParaRPr>
          </a:p>
          <a:p>
            <a:pPr marL="146050" indent="0">
              <a:buNone/>
            </a:pPr>
            <a:r>
              <a:rPr lang="en-US" sz="1200" dirty="0">
                <a:latin typeface="Arial Narrow" panose="020B0606020202030204" pitchFamily="34" charset="0"/>
              </a:rPr>
              <a:t>–Before beginning the informal process, School must:</a:t>
            </a:r>
          </a:p>
          <a:p>
            <a:pPr marL="146050" indent="0">
              <a:buNone/>
            </a:pPr>
            <a:r>
              <a:rPr lang="en-US" sz="1200" dirty="0" smtClean="0">
                <a:latin typeface="Arial Narrow" panose="020B0606020202030204" pitchFamily="34" charset="0"/>
              </a:rPr>
              <a:t>	•</a:t>
            </a:r>
            <a:r>
              <a:rPr lang="en-US" sz="1200" dirty="0">
                <a:latin typeface="Arial Narrow" panose="020B0606020202030204" pitchFamily="34" charset="0"/>
              </a:rPr>
              <a:t>Provide written disclosures to the parties</a:t>
            </a:r>
          </a:p>
          <a:p>
            <a:pPr marL="146050" indent="0">
              <a:buNone/>
            </a:pPr>
            <a:r>
              <a:rPr lang="en-US" sz="1200" dirty="0" smtClean="0">
                <a:latin typeface="Arial Narrow" panose="020B0606020202030204" pitchFamily="34" charset="0"/>
              </a:rPr>
              <a:t>	•</a:t>
            </a:r>
            <a:r>
              <a:rPr lang="en-US" sz="1200" dirty="0">
                <a:latin typeface="Arial Narrow" panose="020B0606020202030204" pitchFamily="34" charset="0"/>
              </a:rPr>
              <a:t>Disclosing allegations, requirements of the informal resolution process</a:t>
            </a:r>
          </a:p>
          <a:p>
            <a:pPr marL="146050" indent="0">
              <a:buNone/>
            </a:pPr>
            <a:r>
              <a:rPr lang="en-US" sz="1200" dirty="0" smtClean="0">
                <a:latin typeface="Arial Narrow" panose="020B0606020202030204" pitchFamily="34" charset="0"/>
              </a:rPr>
              <a:t>	•</a:t>
            </a:r>
            <a:r>
              <a:rPr lang="en-US" sz="1200" dirty="0">
                <a:latin typeface="Arial Narrow" panose="020B0606020202030204" pitchFamily="34" charset="0"/>
              </a:rPr>
              <a:t>Circumstances which may preclude the parties from resuming the formal complaint</a:t>
            </a:r>
          </a:p>
          <a:p>
            <a:pPr marL="146050" indent="0">
              <a:buNone/>
            </a:pPr>
            <a:r>
              <a:rPr lang="en-US" sz="1200" dirty="0" smtClean="0">
                <a:latin typeface="Arial Narrow" panose="020B0606020202030204" pitchFamily="34" charset="0"/>
              </a:rPr>
              <a:t>	•</a:t>
            </a:r>
            <a:r>
              <a:rPr lang="en-US" sz="1200" dirty="0">
                <a:latin typeface="Arial Narrow" panose="020B0606020202030204" pitchFamily="34" charset="0"/>
              </a:rPr>
              <a:t>The party has the right to withdraw form the informal process and resume the formal process</a:t>
            </a:r>
          </a:p>
          <a:p>
            <a:pPr marL="146050" indent="0">
              <a:buNone/>
            </a:pPr>
            <a:r>
              <a:rPr lang="en-US" sz="1200" dirty="0" smtClean="0">
                <a:latin typeface="Arial Narrow" panose="020B0606020202030204" pitchFamily="34" charset="0"/>
              </a:rPr>
              <a:t>	•</a:t>
            </a:r>
            <a:r>
              <a:rPr lang="en-US" sz="1200" dirty="0">
                <a:latin typeface="Arial Narrow" panose="020B0606020202030204" pitchFamily="34" charset="0"/>
              </a:rPr>
              <a:t>Any consequences resulting from participating in the informal process (including that records will be maintained or could be shared)</a:t>
            </a:r>
          </a:p>
          <a:p>
            <a:pPr marL="146050" indent="0">
              <a:buNone/>
            </a:pPr>
            <a:r>
              <a:rPr lang="en-US" sz="1200" dirty="0" smtClean="0">
                <a:latin typeface="Arial Narrow" panose="020B0606020202030204" pitchFamily="34" charset="0"/>
              </a:rPr>
              <a:t>	•</a:t>
            </a:r>
            <a:r>
              <a:rPr lang="en-US" sz="1200" dirty="0">
                <a:latin typeface="Arial Narrow" panose="020B0606020202030204" pitchFamily="34" charset="0"/>
              </a:rPr>
              <a:t>Obtain both parties’ voluntary, written consent</a:t>
            </a:r>
          </a:p>
          <a:p>
            <a:pPr marL="146050" indent="0">
              <a:buNone/>
            </a:pPr>
            <a:endParaRPr lang="en-US" dirty="0"/>
          </a:p>
          <a:p>
            <a:pPr marL="146050" indent="0">
              <a:buNone/>
            </a:pPr>
            <a:endParaRPr lang="en-US" dirty="0"/>
          </a:p>
          <a:p>
            <a:pPr marL="146050" indent="0">
              <a:buNone/>
            </a:pPr>
            <a:endParaRPr lang="en-US" dirty="0"/>
          </a:p>
          <a:p>
            <a:pPr marL="146050" indent="0">
              <a:buNone/>
            </a:pPr>
            <a:endParaRPr lang="en-US" sz="1200" u="sng" dirty="0">
              <a:solidFill>
                <a:schemeClr val="accent6">
                  <a:lumMod val="75000"/>
                </a:schemeClr>
              </a:solidFill>
            </a:endParaRPr>
          </a:p>
          <a:p>
            <a:pPr marL="146050" indent="0">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2505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144</TotalTime>
  <Words>1307</Words>
  <Application>Microsoft Office PowerPoint</Application>
  <PresentationFormat>On-screen Show (16:9)</PresentationFormat>
  <Paragraphs>225</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Trebuchet MS</vt:lpstr>
      <vt:lpstr>Arial Narrow</vt:lpstr>
      <vt:lpstr>Calibri</vt:lpstr>
      <vt:lpstr>Wingdings 3</vt:lpstr>
      <vt:lpstr>Times New Roman</vt:lpstr>
      <vt:lpstr>Arial Black</vt:lpstr>
      <vt:lpstr>Wingdings</vt:lpstr>
      <vt:lpstr>Arial Unicode MS</vt:lpstr>
      <vt:lpstr>Arial</vt:lpstr>
      <vt:lpstr>Facet</vt:lpstr>
      <vt:lpstr>Hitchcock County Schools</vt:lpstr>
      <vt:lpstr>Title IX TEAM  </vt:lpstr>
      <vt:lpstr>Sexual Harrassment Defined </vt:lpstr>
      <vt:lpstr>Sexual Harassment Defined (cont’d) </vt:lpstr>
      <vt:lpstr>Sexual Discrimination Defined </vt:lpstr>
      <vt:lpstr>Scope of Education Program or Activity </vt:lpstr>
      <vt:lpstr> The Role of the Title IX Coordinator </vt:lpstr>
      <vt:lpstr> The Role of the Title IX Coordinator </vt:lpstr>
      <vt:lpstr> The Role of the Title IX Coordinator </vt:lpstr>
      <vt:lpstr> The Role of the Investigator</vt:lpstr>
      <vt:lpstr> INVESTIGATIVE PROCEDURES</vt:lpstr>
      <vt:lpstr> INVESTIGATIVE PROCEDURES</vt:lpstr>
      <vt:lpstr> INVESTIGATIVE PROCEDURES</vt:lpstr>
      <vt:lpstr> INVESTIGATIVE PROCEDURES</vt:lpstr>
      <vt:lpstr> The Role of the Decision Maker</vt:lpstr>
      <vt:lpstr> The Role of the Decision Maker</vt:lpstr>
      <vt:lpstr> APPEALS</vt:lpstr>
      <vt:lpstr> APPEALS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Hitchcock County Schools</dc:title>
  <dc:creator>R Sattler</dc:creator>
  <cp:lastModifiedBy>R Sattler</cp:lastModifiedBy>
  <cp:revision>24</cp:revision>
  <cp:lastPrinted>2020-08-25T16:54:23Z</cp:lastPrinted>
  <dcterms:modified xsi:type="dcterms:W3CDTF">2020-08-25T20:39:44Z</dcterms:modified>
</cp:coreProperties>
</file>